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7"/>
            <a:ext cx="8689976" cy="2509213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2"/>
            <a:ext cx="8689976" cy="1371599"/>
          </a:xfrm>
        </p:spPr>
        <p:txBody>
          <a:bodyPr/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32C19-C137-4D9B-8B30-79E458D2A11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20475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5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7115A-8A35-4E3C-8D31-8D9396BADACA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96952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1"/>
            <a:ext cx="10364452" cy="342724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90ACD-B360-4111-B2BF-E48F1C4322E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143216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84251" y="887414"/>
            <a:ext cx="728133" cy="585787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“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466918" y="3119439"/>
            <a:ext cx="738716" cy="585787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872589"/>
            <a:ext cx="9302752" cy="2729915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5" y="3610032"/>
            <a:ext cx="8752299" cy="594788"/>
          </a:xfrm>
        </p:spPr>
        <p:txBody>
          <a:bodyPr anchor="t"/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372798"/>
            <a:ext cx="10364452" cy="1421053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36311-338B-4FC4-9E83-2BAB945AAB33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608053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3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E245C-06F8-4B85-A2DD-05F44476036C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052415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5" y="2943357"/>
            <a:ext cx="3298976" cy="2847845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90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50" y="2943357"/>
            <a:ext cx="3303351" cy="2847845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9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9" y="2943357"/>
            <a:ext cx="3304928" cy="2847845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2A744-94E8-425B-8857-D38FBA801DD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23343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5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6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6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6" y="4781082"/>
            <a:ext cx="3296409" cy="1010118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2"/>
            <a:ext cx="3303352" cy="1010119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300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9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4" y="4781080"/>
            <a:ext cx="3305053" cy="1010121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D021F-2898-42C4-BB9B-3DD47875FA3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669577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5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D7EEC4-FE61-4A06-B767-27376115447F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847390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609603"/>
            <a:ext cx="2553327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3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AB19AF-1534-4B5F-B722-9B1085B0D96B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320459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581CC-C494-4787-8115-C76B8FA6467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33655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3" y="2367094"/>
            <a:ext cx="10363827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9FFC5-2EDF-40FC-B82F-3C6D5EA22BCF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28272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828565"/>
            <a:ext cx="10351752" cy="2736819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3657459"/>
            <a:ext cx="10351752" cy="1368183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1F7BF-DF76-4922-9438-392E1AFD45B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89648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6" y="618519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3" y="2367094"/>
            <a:ext cx="5106027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4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0D8B7-1B2E-41C5-BA61-F17099240B6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82262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6" y="618519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5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5" y="3051014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1" y="3051014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7165B-6BC4-418E-B55D-E7E5FFA7D48F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5648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864A0-8495-4393-BFDF-ACC5546A906B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13614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E8280-4E2F-4C3D-80AE-220BC548580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16881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3" y="609602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6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20C17-2855-4F67-BA44-1C2E4BAD1B70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43197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6" y="609600"/>
            <a:ext cx="5506157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672361" y="609601"/>
            <a:ext cx="400780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4"/>
            <a:ext cx="550613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A8987-D973-47AA-9620-6EF70F066F8B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41713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FF"/>
            </a:gs>
            <a:gs pos="100000">
              <a:srgbClr val="B8B8B8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619125"/>
            <a:ext cx="10363200" cy="1595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366964"/>
            <a:ext cx="10363200" cy="3424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9267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0" y="5883276"/>
            <a:ext cx="66717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3485" y="5883276"/>
            <a:ext cx="764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D1398948-7379-431B-B103-278C639C776B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36273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anose="020B0602020104020603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anose="020B0602020104020603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anose="020B0602020104020603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anose="020B0602020104020603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anose="020B0602020104020603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anose="020B0602020104020603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anose="020B0602020104020603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anose="020B0602020104020603" pitchFamily="34" charset="0"/>
        </a:defRPr>
      </a:lvl9pPr>
    </p:titleStyle>
    <p:bodyStyle>
      <a:lvl1pPr marL="228600" indent="-228600" algn="l" rtl="0" eaLnBrk="0" fontAlgn="base" hangingPunct="0">
        <a:lnSpc>
          <a:spcPct val="120000"/>
        </a:lnSpc>
        <a:spcBef>
          <a:spcPts val="100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2000" kern="1200" cap="all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120000"/>
        </a:lnSpc>
        <a:spcBef>
          <a:spcPts val="50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kern="1200" cap="all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120000"/>
        </a:lnSpc>
        <a:spcBef>
          <a:spcPts val="50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600" kern="1200" cap="all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120000"/>
        </a:lnSpc>
        <a:spcBef>
          <a:spcPts val="50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400" kern="1200" cap="all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120000"/>
        </a:lnSpc>
        <a:spcBef>
          <a:spcPts val="50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400" kern="1200" cap="all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828800" y="152401"/>
            <a:ext cx="8534400" cy="68480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defTabSz="685800">
              <a:defRPr/>
            </a:pPr>
            <a:r>
              <a:rPr lang="en-US" sz="4000" b="1" spc="38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Economics Warm Up, 11.1 (Tuesday)</a:t>
            </a:r>
          </a:p>
        </p:txBody>
      </p:sp>
      <p:sp>
        <p:nvSpPr>
          <p:cNvPr id="23555" name="TextBox 6"/>
          <p:cNvSpPr txBox="1">
            <a:spLocks noChangeArrowheads="1"/>
          </p:cNvSpPr>
          <p:nvPr/>
        </p:nvSpPr>
        <p:spPr bwMode="auto">
          <a:xfrm>
            <a:off x="1952626" y="990601"/>
            <a:ext cx="7953375" cy="83026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 defTabSz="68580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 defTabSz="68580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 defTabSz="68580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 defTabSz="68580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defTabSz="6858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defTabSz="6858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defTabSz="6858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defTabSz="6858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US" altLang="en-US" sz="2400">
                <a:solidFill>
                  <a:srgbClr val="000000"/>
                </a:solidFill>
              </a:rPr>
              <a:t>Please write down the 4 questions. Use the chart on the next slide to answer. We will turn in Warm-ups on Friday…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828800" y="2014538"/>
            <a:ext cx="8686800" cy="427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defTabSz="4572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defTabSz="4572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defTabSz="4572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defTabSz="4572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defTabSz="4572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AutoNum type="arabicPeriod"/>
            </a:pPr>
            <a:r>
              <a:rPr lang="en-US" altLang="en-US" sz="3400">
                <a:solidFill>
                  <a:srgbClr val="000000"/>
                </a:solidFill>
              </a:rPr>
              <a:t>What is the average annual income before expenses according to the chart?</a:t>
            </a:r>
          </a:p>
          <a:p>
            <a:pPr defTabSz="4572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AutoNum type="arabicPeriod"/>
            </a:pPr>
            <a:r>
              <a:rPr lang="en-US" altLang="en-US" sz="3400">
                <a:solidFill>
                  <a:srgbClr val="000000"/>
                </a:solidFill>
              </a:rPr>
              <a:t>According to the chart, what percentage of your income should you spend on housing?</a:t>
            </a:r>
          </a:p>
          <a:p>
            <a:pPr defTabSz="4572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AutoNum type="arabicPeriod"/>
            </a:pPr>
            <a:r>
              <a:rPr lang="en-US" altLang="en-US" sz="3400">
                <a:solidFill>
                  <a:srgbClr val="000000"/>
                </a:solidFill>
              </a:rPr>
              <a:t>What percentage of your income should be spent on food according to the chart?</a:t>
            </a:r>
          </a:p>
          <a:p>
            <a:pPr defTabSz="4572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AutoNum type="arabicPeriod"/>
            </a:pPr>
            <a:r>
              <a:rPr lang="en-US" altLang="en-US" sz="3400">
                <a:solidFill>
                  <a:srgbClr val="000000"/>
                </a:solidFill>
              </a:rPr>
              <a:t>According to the chart, you should spend 17.6 percent of your income on what category?</a:t>
            </a:r>
          </a:p>
        </p:txBody>
      </p:sp>
    </p:spTree>
    <p:extLst>
      <p:ext uri="{BB962C8B-B14F-4D97-AF65-F5344CB8AC3E}">
        <p14:creationId xmlns:p14="http://schemas.microsoft.com/office/powerpoint/2010/main" val="2534960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867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828800" y="152401"/>
            <a:ext cx="8534400" cy="68480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defTabSz="685800">
              <a:defRPr/>
            </a:pPr>
            <a:r>
              <a:rPr lang="en-US" sz="4000" b="1" spc="38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Warm Up, 11.2 (Wednesday)</a:t>
            </a:r>
          </a:p>
        </p:txBody>
      </p:sp>
      <p:sp>
        <p:nvSpPr>
          <p:cNvPr id="28675" name="TextBox 6"/>
          <p:cNvSpPr txBox="1">
            <a:spLocks noChangeArrowheads="1"/>
          </p:cNvSpPr>
          <p:nvPr/>
        </p:nvSpPr>
        <p:spPr bwMode="auto">
          <a:xfrm>
            <a:off x="1952626" y="990601"/>
            <a:ext cx="7953375" cy="83026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 defTabSz="68580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 defTabSz="68580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 defTabSz="68580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 defTabSz="68580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defTabSz="6858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defTabSz="6858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defTabSz="6858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defTabSz="6858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US" altLang="en-US" sz="2400">
                <a:solidFill>
                  <a:srgbClr val="000000"/>
                </a:solidFill>
              </a:rPr>
              <a:t>Please write down the 4 questions. Use the chart on the next slide to answer. We will turn in Warm-ups on Friday…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928814" y="2014539"/>
            <a:ext cx="8334375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defTabSz="4572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defTabSz="4572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defTabSz="4572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defTabSz="4572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defTabSz="4572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AutoNum type="arabicPeriod"/>
            </a:pPr>
            <a:r>
              <a:rPr lang="en-US" altLang="en-US" sz="3200">
                <a:solidFill>
                  <a:srgbClr val="000000"/>
                </a:solidFill>
              </a:rPr>
              <a:t>If you start saving at the age of 20, how much would you have to save daily to reach 1,000,000 million by age 65?</a:t>
            </a:r>
          </a:p>
          <a:p>
            <a:pPr defTabSz="4572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AutoNum type="arabicPeriod"/>
            </a:pPr>
            <a:r>
              <a:rPr lang="en-US" altLang="en-US" sz="3200">
                <a:solidFill>
                  <a:srgbClr val="000000"/>
                </a:solidFill>
              </a:rPr>
              <a:t>If you start at the age of 45, how much must you save monthly to reach 1,000,000 dollars?</a:t>
            </a:r>
          </a:p>
          <a:p>
            <a:pPr defTabSz="4572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AutoNum type="arabicPeriod"/>
            </a:pPr>
            <a:r>
              <a:rPr lang="en-US" altLang="en-US" sz="3200">
                <a:solidFill>
                  <a:srgbClr val="000000"/>
                </a:solidFill>
              </a:rPr>
              <a:t>If you started at 25, how much would you have to save per month to reach 1,000,000 dollars?</a:t>
            </a:r>
          </a:p>
          <a:p>
            <a:pPr defTabSz="4572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AutoNum type="arabicPeriod"/>
            </a:pPr>
            <a:r>
              <a:rPr lang="en-US" altLang="en-US" sz="3200">
                <a:solidFill>
                  <a:srgbClr val="000000"/>
                </a:solidFill>
              </a:rPr>
              <a:t>When should you start saving money for your retirement?</a:t>
            </a:r>
          </a:p>
        </p:txBody>
      </p:sp>
    </p:spTree>
    <p:extLst>
      <p:ext uri="{BB962C8B-B14F-4D97-AF65-F5344CB8AC3E}">
        <p14:creationId xmlns:p14="http://schemas.microsoft.com/office/powerpoint/2010/main" val="2161941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6226" y="25400"/>
            <a:ext cx="9121775" cy="683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104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828800" y="152401"/>
            <a:ext cx="8534400" cy="68480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defTabSz="685800">
              <a:defRPr/>
            </a:pPr>
            <a:r>
              <a:rPr lang="en-US" sz="4000" b="1" spc="38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Economics Warm Up, </a:t>
            </a:r>
            <a:r>
              <a:rPr lang="en-US" sz="4000" b="1" spc="38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11.4 (Friday)</a:t>
            </a:r>
            <a:endParaRPr lang="en-US" sz="4000" b="1" spc="38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45059" name="TextBox 6"/>
          <p:cNvSpPr txBox="1">
            <a:spLocks noChangeArrowheads="1"/>
          </p:cNvSpPr>
          <p:nvPr/>
        </p:nvSpPr>
        <p:spPr bwMode="auto">
          <a:xfrm>
            <a:off x="1981201" y="836613"/>
            <a:ext cx="7953375" cy="83026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 defTabSz="68580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 defTabSz="68580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 defTabSz="68580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 defTabSz="68580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defTabSz="6858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defTabSz="6858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defTabSz="6858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defTabSz="6858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US" altLang="en-US" sz="2400">
                <a:solidFill>
                  <a:srgbClr val="000000"/>
                </a:solidFill>
              </a:rPr>
              <a:t>Please write down the 4 questions. Use the chart on the next slide to answer. We will turn in Warm-ups on Friday…</a:t>
            </a:r>
          </a:p>
        </p:txBody>
      </p:sp>
      <p:sp>
        <p:nvSpPr>
          <p:cNvPr id="45060" name="TextBox 1"/>
          <p:cNvSpPr txBox="1">
            <a:spLocks noChangeArrowheads="1"/>
          </p:cNvSpPr>
          <p:nvPr/>
        </p:nvSpPr>
        <p:spPr bwMode="auto">
          <a:xfrm>
            <a:off x="1828800" y="1828800"/>
            <a:ext cx="8777288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defTabSz="4572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defTabSz="4572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defTabSz="4572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defTabSz="457200" eaLnBrk="0" fontAlgn="base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defTabSz="4572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AutoNum type="arabicPeriod"/>
            </a:pPr>
            <a:r>
              <a:rPr lang="en-US" altLang="en-US" sz="3200" dirty="0">
                <a:solidFill>
                  <a:prstClr val="black"/>
                </a:solidFill>
                <a:latin typeface="Arial" panose="020B0604020202020204" pitchFamily="34" charset="0"/>
              </a:rPr>
              <a:t>If you are close to retirement, what % of your portfolio should be invested in stocks?</a:t>
            </a:r>
          </a:p>
          <a:p>
            <a:pPr defTabSz="4572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AutoNum type="arabicPeriod"/>
            </a:pPr>
            <a:r>
              <a:rPr lang="en-US" altLang="en-US" sz="3200" dirty="0">
                <a:solidFill>
                  <a:prstClr val="black"/>
                </a:solidFill>
                <a:latin typeface="Arial" panose="020B0604020202020204" pitchFamily="34" charset="0"/>
              </a:rPr>
              <a:t>If you a long way off from retirement, where should you invest most of your money?</a:t>
            </a:r>
          </a:p>
          <a:p>
            <a:pPr defTabSz="4572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AutoNum type="arabicPeriod"/>
            </a:pPr>
            <a:r>
              <a:rPr lang="en-US" altLang="en-US" sz="3200" dirty="0">
                <a:solidFill>
                  <a:prstClr val="black"/>
                </a:solidFill>
                <a:latin typeface="Arial" panose="020B0604020202020204" pitchFamily="34" charset="0"/>
              </a:rPr>
              <a:t>If you are of retirement age,  where should you park most of your money?</a:t>
            </a:r>
          </a:p>
          <a:p>
            <a:pPr defTabSz="4572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AutoNum type="arabicPeriod"/>
            </a:pPr>
            <a:r>
              <a:rPr lang="en-US" altLang="en-US" sz="3200" dirty="0">
                <a:solidFill>
                  <a:prstClr val="black"/>
                </a:solidFill>
                <a:latin typeface="Arial" panose="020B0604020202020204" pitchFamily="34" charset="0"/>
              </a:rPr>
              <a:t>At your age, 20 % of your money should be in what form?</a:t>
            </a:r>
          </a:p>
        </p:txBody>
      </p:sp>
    </p:spTree>
    <p:extLst>
      <p:ext uri="{BB962C8B-B14F-4D97-AF65-F5344CB8AC3E}">
        <p14:creationId xmlns:p14="http://schemas.microsoft.com/office/powerpoint/2010/main" val="1239062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137" y="0"/>
            <a:ext cx="922972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20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302</Words>
  <Application>Microsoft Office PowerPoint</Application>
  <PresentationFormat>Widescreen</PresentationFormat>
  <Paragraphs>18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Tw Cen MT</vt:lpstr>
      <vt:lpstr>Droplet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Ethington</dc:creator>
  <cp:lastModifiedBy>Patrick Ethington</cp:lastModifiedBy>
  <cp:revision>1</cp:revision>
  <dcterms:created xsi:type="dcterms:W3CDTF">2016-11-03T16:52:01Z</dcterms:created>
  <dcterms:modified xsi:type="dcterms:W3CDTF">2016-11-03T16:52:42Z</dcterms:modified>
</cp:coreProperties>
</file>